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65" r:id="rId10"/>
    <p:sldId id="286" r:id="rId11"/>
    <p:sldId id="287" r:id="rId12"/>
    <p:sldId id="296" r:id="rId13"/>
    <p:sldId id="272" r:id="rId14"/>
    <p:sldId id="275" r:id="rId15"/>
    <p:sldId id="277" r:id="rId16"/>
    <p:sldId id="288" r:id="rId17"/>
    <p:sldId id="289" r:id="rId18"/>
    <p:sldId id="290" r:id="rId19"/>
    <p:sldId id="291" r:id="rId20"/>
    <p:sldId id="278" r:id="rId21"/>
    <p:sldId id="292" r:id="rId22"/>
    <p:sldId id="293" r:id="rId23"/>
    <p:sldId id="294" r:id="rId24"/>
    <p:sldId id="295" r:id="rId25"/>
    <p:sldId id="269" r:id="rId26"/>
    <p:sldId id="270" r:id="rId27"/>
    <p:sldId id="271" r:id="rId28"/>
  </p:sldIdLst>
  <p:sldSz cx="18288000" cy="10287000"/>
  <p:notesSz cx="6858000" cy="9144000"/>
  <p:embeddedFontLst>
    <p:embeddedFont>
      <p:font typeface="210 네모진" panose="020B0600000101010101" charset="-127"/>
      <p:regular r:id="rId30"/>
    </p:embeddedFont>
    <p:embeddedFont>
      <p:font typeface="210 네모진 Bold" panose="020B0600000101010101" charset="-127"/>
      <p:regular r:id="rId31"/>
    </p:embeddedFont>
    <p:embeddedFont>
      <p:font typeface="210 네모진 Ultra-Bold" panose="020B0600000101010101" charset="-127"/>
      <p:regular r:id="rId32"/>
    </p:embeddedFont>
    <p:embeddedFont>
      <p:font typeface="용이고딕-레귤러" panose="020B0600000101010101" charset="-127"/>
      <p:regular r:id="rId33"/>
    </p:embeddedFont>
    <p:embeddedFont>
      <p:font typeface="용이고딕-레귤러 Bold" panose="020B0600000101010101" charset="-127"/>
      <p:regular r:id="rId34"/>
      <p:bold r:id="rId35"/>
    </p:embeddedFont>
    <p:embeddedFont>
      <p:font typeface="Montserrat Classic Bold" panose="020B0600000101010101" charset="0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B" initials="K" lastIdx="1" clrIdx="0">
    <p:extLst>
      <p:ext uri="{19B8F6BF-5375-455C-9EA6-DF929625EA0E}">
        <p15:presenceInfo xmlns:p15="http://schemas.microsoft.com/office/powerpoint/2012/main" userId="K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2F2F2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7" autoAdjust="0"/>
    <p:restoredTop sz="94607" autoAdjust="0"/>
  </p:normalViewPr>
  <p:slideViewPr>
    <p:cSldViewPr>
      <p:cViewPr varScale="1">
        <p:scale>
          <a:sx n="72" d="100"/>
          <a:sy n="72" d="100"/>
        </p:scale>
        <p:origin x="80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D6B78-A699-43A9-82FB-C0652C0BD264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5062-5199-4D96-AA3B-FC5DAB02F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1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ithub.com/jongwoonL/appstore.gi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3480" y="3048515"/>
            <a:ext cx="8070563" cy="5968714"/>
          </a:xfrm>
          <a:custGeom>
            <a:avLst/>
            <a:gdLst/>
            <a:ahLst/>
            <a:cxnLst/>
            <a:rect l="l" t="t" r="r" b="b"/>
            <a:pathLst>
              <a:path w="8070563" h="5968714">
                <a:moveTo>
                  <a:pt x="0" y="0"/>
                </a:moveTo>
                <a:lnTo>
                  <a:pt x="8070564" y="0"/>
                </a:lnTo>
                <a:lnTo>
                  <a:pt x="8070564" y="5968714"/>
                </a:lnTo>
                <a:lnTo>
                  <a:pt x="0" y="596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6352" y="1395717"/>
            <a:ext cx="7228016" cy="5283689"/>
            <a:chOff x="0" y="-66675"/>
            <a:chExt cx="9637355" cy="7044920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9637355" cy="6206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01"/>
                </a:lnSpc>
              </a:pPr>
              <a:r>
                <a:rPr lang="en-US" sz="9529" dirty="0">
                  <a:solidFill>
                    <a:srgbClr val="FFFFFF"/>
                  </a:solidFill>
                  <a:latin typeface="210 네모진 Ultra-Bold"/>
                </a:rPr>
                <a:t>OPEN</a:t>
              </a:r>
            </a:p>
            <a:p>
              <a:pPr>
                <a:lnSpc>
                  <a:spcPts val="12101"/>
                </a:lnSpc>
              </a:pPr>
              <a:r>
                <a:rPr lang="en-US" sz="9529" dirty="0">
                  <a:solidFill>
                    <a:srgbClr val="FFFFFF"/>
                  </a:solidFill>
                  <a:latin typeface="210 네모진 Ultra-Bold"/>
                </a:rPr>
                <a:t>APP STORE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52770"/>
              <a:ext cx="9637355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4"/>
                </a:lnSpc>
              </a:pPr>
              <a:r>
                <a:rPr lang="en-US" sz="3145" dirty="0">
                  <a:solidFill>
                    <a:srgbClr val="82D1FF"/>
                  </a:solidFill>
                  <a:latin typeface="210 네모진"/>
                </a:rPr>
                <a:t>JSP PROJECT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211" y="9472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 err="1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파일명세서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5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7D72D7-A4F3-96BD-DE16-8874D0F47563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2335200"/>
          <a:ext cx="4800600" cy="296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93955999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2531703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525207894"/>
                    </a:ext>
                  </a:extLst>
                </a:gridCol>
              </a:tblGrid>
              <a:tr h="9869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Project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webapp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appstore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4447749"/>
                  </a:ext>
                </a:extLst>
              </a:tr>
              <a:tr h="986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layout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3864040"/>
                  </a:ext>
                </a:extLst>
              </a:tr>
              <a:tr h="986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</a:rPr>
                        <a:t>appstore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1983491"/>
                  </a:ext>
                </a:extLst>
              </a:tr>
            </a:tbl>
          </a:graphicData>
        </a:graphic>
      </p:graphicFrame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838139E-025D-B8A7-9DCC-0D3C8481D89D}"/>
              </a:ext>
            </a:extLst>
          </p:cNvPr>
          <p:cNvCxnSpPr>
            <a:cxnSpLocks/>
          </p:cNvCxnSpPr>
          <p:nvPr/>
        </p:nvCxnSpPr>
        <p:spPr>
          <a:xfrm>
            <a:off x="5181600" y="2857500"/>
            <a:ext cx="1676400" cy="6096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D0A5F0-50D2-7B51-1FEE-5ED1D0157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16191"/>
              </p:ext>
            </p:extLst>
          </p:nvPr>
        </p:nvGraphicFramePr>
        <p:xfrm>
          <a:off x="6858001" y="2335200"/>
          <a:ext cx="10744199" cy="7532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9253">
                  <a:extLst>
                    <a:ext uri="{9D8B030D-6E8A-4147-A177-3AD203B41FA5}">
                      <a16:colId xmlns:a16="http://schemas.microsoft.com/office/drawing/2014/main" val="1946287530"/>
                    </a:ext>
                  </a:extLst>
                </a:gridCol>
                <a:gridCol w="3501813">
                  <a:extLst>
                    <a:ext uri="{9D8B030D-6E8A-4147-A177-3AD203B41FA5}">
                      <a16:colId xmlns:a16="http://schemas.microsoft.com/office/drawing/2014/main" val="2865398891"/>
                    </a:ext>
                  </a:extLst>
                </a:gridCol>
                <a:gridCol w="5173133">
                  <a:extLst>
                    <a:ext uri="{9D8B030D-6E8A-4147-A177-3AD203B41FA5}">
                      <a16:colId xmlns:a16="http://schemas.microsoft.com/office/drawing/2014/main" val="338523186"/>
                    </a:ext>
                  </a:extLst>
                </a:gridCol>
              </a:tblGrid>
              <a:tr h="396458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member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logon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memDeletePro.jsp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144304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memLoginForm.jsp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6938454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memLoginPro.jsp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7503148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memLogout.jsp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3710149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memRegisterForm.jsp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1211713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memRegisterPro.jsp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8677389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memUpdateForm.jsp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3093196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memUpdatePro.jsp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7352786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orderedAppMem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buyForm.jsp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1720093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buyList.jsp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0076369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buyPro.jsp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2851349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updateScoreForm.jsp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7890720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updateScorePro.jsp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0904621"/>
                  </a:ext>
                </a:extLst>
              </a:tr>
              <a:tr h="39645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shop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appContent.jsp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3785038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index.jsp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0202982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introList.jsp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7688303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list.jsp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1794920"/>
                  </a:ext>
                </a:extLst>
              </a:tr>
              <a:tr h="396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shopMain.jsp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043815"/>
                  </a:ext>
                </a:extLst>
              </a:tr>
              <a:tr h="3964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etc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starScore.jspf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1596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05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211" y="9472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 err="1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파일명세서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5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7D72D7-A4F3-96BD-DE16-8874D0F47563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2335200"/>
          <a:ext cx="4800600" cy="296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93955999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2531703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525207894"/>
                    </a:ext>
                  </a:extLst>
                </a:gridCol>
              </a:tblGrid>
              <a:tr h="9869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Project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webapp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appstore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4447749"/>
                  </a:ext>
                </a:extLst>
              </a:tr>
              <a:tr h="986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layout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3864040"/>
                  </a:ext>
                </a:extLst>
              </a:tr>
              <a:tr h="986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</a:rPr>
                        <a:t>appstore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1983491"/>
                  </a:ext>
                </a:extLst>
              </a:tr>
            </a:tbl>
          </a:graphicData>
        </a:graphic>
      </p:graphicFrame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838139E-025D-B8A7-9DCC-0D3C8481D89D}"/>
              </a:ext>
            </a:extLst>
          </p:cNvPr>
          <p:cNvCxnSpPr>
            <a:cxnSpLocks/>
          </p:cNvCxnSpPr>
          <p:nvPr/>
        </p:nvCxnSpPr>
        <p:spPr>
          <a:xfrm>
            <a:off x="5181600" y="4838700"/>
            <a:ext cx="1676400" cy="160020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0BE534-0D2C-16C9-0E4C-FBD7F40FACD9}"/>
              </a:ext>
            </a:extLst>
          </p:cNvPr>
          <p:cNvCxnSpPr/>
          <p:nvPr/>
        </p:nvCxnSpPr>
        <p:spPr>
          <a:xfrm>
            <a:off x="5181600" y="3815550"/>
            <a:ext cx="167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B050CA-3325-4509-DA9D-CBC0A497E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34698"/>
              </p:ext>
            </p:extLst>
          </p:nvPr>
        </p:nvGraphicFramePr>
        <p:xfrm>
          <a:off x="7029449" y="3238500"/>
          <a:ext cx="10420351" cy="6400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5880">
                  <a:extLst>
                    <a:ext uri="{9D8B030D-6E8A-4147-A177-3AD203B41FA5}">
                      <a16:colId xmlns:a16="http://schemas.microsoft.com/office/drawing/2014/main" val="1314055093"/>
                    </a:ext>
                  </a:extLst>
                </a:gridCol>
                <a:gridCol w="4578325">
                  <a:extLst>
                    <a:ext uri="{9D8B030D-6E8A-4147-A177-3AD203B41FA5}">
                      <a16:colId xmlns:a16="http://schemas.microsoft.com/office/drawing/2014/main" val="3816617003"/>
                    </a:ext>
                  </a:extLst>
                </a:gridCol>
                <a:gridCol w="4226146">
                  <a:extLst>
                    <a:ext uri="{9D8B030D-6E8A-4147-A177-3AD203B41FA5}">
                      <a16:colId xmlns:a16="http://schemas.microsoft.com/office/drawing/2014/main" val="1325576249"/>
                    </a:ext>
                  </a:extLst>
                </a:gridCol>
              </a:tblGrid>
              <a:tr h="492369">
                <a:tc rowSpan="5" gridSpan="2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layout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footer.jsp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295371"/>
                  </a:ext>
                </a:extLst>
              </a:tr>
              <a:tr h="4923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header.jsp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2219646"/>
                  </a:ext>
                </a:extLst>
              </a:tr>
              <a:tr h="4923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login_modal.jsp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3536530"/>
                  </a:ext>
                </a:extLst>
              </a:tr>
              <a:tr h="4923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sidebar_shop.jsp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7921268"/>
                  </a:ext>
                </a:extLst>
              </a:tr>
              <a:tr h="4923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sidebar.jsp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6259671"/>
                  </a:ext>
                </a:extLst>
              </a:tr>
              <a:tr h="49236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appstore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developer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ApplicationDataBean.java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5822587"/>
                  </a:ext>
                </a:extLst>
              </a:tr>
              <a:tr h="492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ApplicationDBBean.java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1984480"/>
                  </a:ext>
                </a:extLst>
              </a:tr>
              <a:tr h="492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DeveloperDataBean.java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8468334"/>
                  </a:ext>
                </a:extLst>
              </a:tr>
              <a:tr h="492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DeveloperDBBean.java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115492"/>
                  </a:ext>
                </a:extLst>
              </a:tr>
              <a:tr h="492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member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BuyDataBean.java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3102384"/>
                  </a:ext>
                </a:extLst>
              </a:tr>
              <a:tr h="492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BuyDBBean.java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551328"/>
                  </a:ext>
                </a:extLst>
              </a:tr>
              <a:tr h="492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CustomerDataBean.java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1076126"/>
                  </a:ext>
                </a:extLst>
              </a:tr>
              <a:tr h="492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  <a:highlight>
                            <a:srgbClr val="B5E6A2"/>
                          </a:highlight>
                        </a:rPr>
                        <a:t>CustomerDBBean.java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0392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10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211" y="9472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코드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5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502A2-714A-226B-D790-C916C1C5377E}"/>
              </a:ext>
            </a:extLst>
          </p:cNvPr>
          <p:cNvSpPr txBox="1"/>
          <p:nvPr/>
        </p:nvSpPr>
        <p:spPr>
          <a:xfrm>
            <a:off x="2895600" y="5372100"/>
            <a:ext cx="14782800" cy="59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6000" dirty="0">
                <a:solidFill>
                  <a:srgbClr val="3D3D3D"/>
                </a:solidFill>
                <a:ea typeface="210 네모진"/>
                <a:hlinkClick r:id="rId4"/>
              </a:rPr>
              <a:t>https://github.com/jongwoonL/appstore.git</a:t>
            </a:r>
            <a:endParaRPr lang="en-US" sz="6000" dirty="0">
              <a:solidFill>
                <a:srgbClr val="3D3D3D"/>
              </a:solidFill>
              <a:ea typeface="210 네모진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B5B584-2669-AB69-2423-3250A6310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65902"/>
            <a:ext cx="6019800" cy="143855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05AD3D1-D9BA-8787-4A13-7181B3E98308}"/>
              </a:ext>
            </a:extLst>
          </p:cNvPr>
          <p:cNvSpPr/>
          <p:nvPr/>
        </p:nvSpPr>
        <p:spPr>
          <a:xfrm>
            <a:off x="1447800" y="5372100"/>
            <a:ext cx="1219200" cy="4104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46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2"/>
          <p:cNvSpPr txBox="1"/>
          <p:nvPr/>
        </p:nvSpPr>
        <p:spPr>
          <a:xfrm>
            <a:off x="2286000" y="95416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dirty="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INDEX PAGE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D3883-1F2E-27F3-ED41-F66C2AB7A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476500"/>
            <a:ext cx="91821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9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2"/>
          <p:cNvSpPr txBox="1"/>
          <p:nvPr/>
        </p:nvSpPr>
        <p:spPr>
          <a:xfrm>
            <a:off x="2209800" y="946510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dirty="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Login Page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2AB5B-52C5-9294-73DB-47F5CC2A2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568215"/>
            <a:ext cx="8102996" cy="58253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25158A-9561-4F43-1C07-58297DAC6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568215"/>
            <a:ext cx="8048771" cy="58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6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2"/>
          <p:cNvSpPr txBox="1"/>
          <p:nvPr/>
        </p:nvSpPr>
        <p:spPr>
          <a:xfrm>
            <a:off x="12954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일반회원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8EEC0-178F-FA0F-D18B-404BB3529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28900"/>
            <a:ext cx="12325350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2"/>
          <p:cNvSpPr txBox="1"/>
          <p:nvPr/>
        </p:nvSpPr>
        <p:spPr>
          <a:xfrm>
            <a:off x="12954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일반회원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F2F74B-6BDA-9E07-0A53-085B3EE36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05100"/>
            <a:ext cx="148780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9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2"/>
          <p:cNvSpPr txBox="1"/>
          <p:nvPr/>
        </p:nvSpPr>
        <p:spPr>
          <a:xfrm>
            <a:off x="12954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일반회원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C9B376-3F2D-B5D8-3701-C9EDF1E66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228922"/>
            <a:ext cx="12458700" cy="76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8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2"/>
          <p:cNvSpPr txBox="1"/>
          <p:nvPr/>
        </p:nvSpPr>
        <p:spPr>
          <a:xfrm>
            <a:off x="12954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일반회원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918C1F-3C30-45C6-B9A0-D0897E67B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54990"/>
            <a:ext cx="124968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4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2"/>
          <p:cNvSpPr txBox="1"/>
          <p:nvPr/>
        </p:nvSpPr>
        <p:spPr>
          <a:xfrm>
            <a:off x="12954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일반회원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3C69FF-EC30-F4AE-C34F-7AA862860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198843"/>
            <a:ext cx="1268730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6352" y="1783206"/>
            <a:ext cx="4156572" cy="142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11"/>
              </a:lnSpc>
            </a:pPr>
            <a:r>
              <a:rPr lang="en-US" sz="8906">
                <a:solidFill>
                  <a:srgbClr val="003EA8"/>
                </a:solidFill>
                <a:ea typeface="용이고딕-레귤러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2528" y="4293220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10877" y="4293220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0328" y="4293220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2528" y="5749022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0877" y="5746842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0328" y="5746842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0094EB"/>
                </a:solidFill>
                <a:latin typeface="Montserrat Classic Bold"/>
              </a:rPr>
              <a:t>08</a:t>
            </a:r>
            <a:endParaRPr lang="en-US" sz="3500" dirty="0">
              <a:solidFill>
                <a:srgbClr val="0094EB"/>
              </a:solidFill>
              <a:latin typeface="Montserrat Class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12528" y="7200463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0877" y="7200463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94EB"/>
                </a:solidFill>
                <a:latin typeface="Montserrat Classic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29201" y="4350370"/>
            <a:ext cx="373070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25344D"/>
                </a:solidFill>
                <a:latin typeface="210 네모진"/>
              </a:rPr>
              <a:t>CONCEPT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52016" y="4350370"/>
            <a:ext cx="373734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>
                <a:solidFill>
                  <a:srgbClr val="25344D"/>
                </a:solidFill>
                <a:latin typeface="210 네모진"/>
              </a:rPr>
              <a:t>SQL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03214" y="4350370"/>
            <a:ext cx="372984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500" dirty="0">
                <a:solidFill>
                  <a:srgbClr val="25344D"/>
                </a:solidFill>
                <a:latin typeface="210 네모진" panose="020B0600000101010101" charset="-127"/>
                <a:ea typeface="210 네모진" panose="020B0600000101010101" charset="-127"/>
              </a:rPr>
              <a:t>실행결과</a:t>
            </a:r>
            <a:endParaRPr lang="en-US" altLang="ko-KR" sz="3500" dirty="0">
              <a:solidFill>
                <a:srgbClr val="25344D"/>
              </a:solidFill>
              <a:latin typeface="210 네모진" panose="020B0600000101010101" charset="-127"/>
              <a:ea typeface="210 네모진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29201" y="5803431"/>
            <a:ext cx="373070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25344D"/>
                </a:solidFill>
                <a:ea typeface="210 네모진"/>
              </a:rPr>
              <a:t>프로젝트 일정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52016" y="5803431"/>
            <a:ext cx="373734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500" dirty="0">
                <a:solidFill>
                  <a:srgbClr val="25344D"/>
                </a:solidFill>
                <a:latin typeface="210 네모진" panose="020B0600000101010101" charset="-127"/>
                <a:ea typeface="210 네모진" panose="020B0600000101010101" charset="-127"/>
              </a:rPr>
              <a:t>파일구조</a:t>
            </a:r>
            <a:endParaRPr lang="en-US" sz="3500" dirty="0">
              <a:solidFill>
                <a:srgbClr val="25344D"/>
              </a:solidFill>
              <a:latin typeface="210 네모진" panose="020B0600000101010101" charset="-127"/>
              <a:ea typeface="210 네모진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903214" y="5803431"/>
            <a:ext cx="372984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25344D"/>
                </a:solidFill>
                <a:latin typeface="210 네모진"/>
              </a:rPr>
              <a:t>Evaluation</a:t>
            </a:r>
            <a:endParaRPr lang="en-US" altLang="ko-KR" sz="3500" b="1" dirty="0">
              <a:solidFill>
                <a:srgbClr val="25344D"/>
              </a:solidFill>
              <a:latin typeface="210 네모진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29201" y="7256491"/>
            <a:ext cx="373070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25344D"/>
                </a:solidFill>
                <a:latin typeface="210 네모진"/>
              </a:rPr>
              <a:t>E-R Diagram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52016" y="7256491"/>
            <a:ext cx="373734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25344D"/>
                </a:solidFill>
                <a:latin typeface="210 네모진"/>
              </a:rPr>
              <a:t>CODE</a:t>
            </a:r>
          </a:p>
        </p:txBody>
      </p:sp>
      <p:sp>
        <p:nvSpPr>
          <p:cNvPr id="19" name="Freeform 19"/>
          <p:cNvSpPr/>
          <p:nvPr/>
        </p:nvSpPr>
        <p:spPr>
          <a:xfrm rot="5399999">
            <a:off x="14734077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8"/>
          <p:cNvSpPr txBox="1"/>
          <p:nvPr/>
        </p:nvSpPr>
        <p:spPr>
          <a:xfrm>
            <a:off x="12040328" y="7079406"/>
            <a:ext cx="104569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0094EB"/>
                </a:solidFill>
                <a:latin typeface="Montserrat Classic Bold"/>
              </a:rPr>
              <a:t>09</a:t>
            </a:r>
            <a:endParaRPr lang="en-US" sz="3500" dirty="0">
              <a:solidFill>
                <a:srgbClr val="0094EB"/>
              </a:solidFill>
              <a:latin typeface="Montserrat Classic Bold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12903214" y="7135995"/>
            <a:ext cx="372984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25344D"/>
                </a:solidFill>
                <a:latin typeface="210 네모진"/>
              </a:rPr>
              <a:t>Q &amp; A</a:t>
            </a:r>
            <a:endParaRPr lang="en-US" altLang="ko-KR" sz="3500" b="1" dirty="0">
              <a:solidFill>
                <a:srgbClr val="25344D"/>
              </a:solidFill>
              <a:latin typeface="210 네모진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12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개발자 페이지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3B0251-5DA4-566D-A52A-95A6B2163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69673"/>
            <a:ext cx="16648298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9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12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개발자 페이지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0B6495-DC84-DBFF-EF43-92A589418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228922"/>
            <a:ext cx="12193486" cy="76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71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12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개발자 페이지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1E725-661F-8455-EB06-BBB79E469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38" y="2705100"/>
            <a:ext cx="16518923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59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12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개발자 페이지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47460A-D4D0-4FAB-AA1B-D3D6F8B4E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285069"/>
            <a:ext cx="16195971" cy="72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12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개발자 페이지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4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916052-CCEF-1948-56DA-05AA07BFD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09529"/>
            <a:ext cx="12887325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0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0" y="987204"/>
            <a:ext cx="8476693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dirty="0">
                <a:solidFill>
                  <a:srgbClr val="003EA8"/>
                </a:solidFill>
                <a:latin typeface="210 네모진 Bold"/>
              </a:rPr>
              <a:t>Evaluation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6823" y="3118518"/>
            <a:ext cx="3447810" cy="1551924"/>
            <a:chOff x="0" y="0"/>
            <a:chExt cx="908065" cy="408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08065" cy="408737"/>
            </a:xfrm>
            <a:custGeom>
              <a:avLst/>
              <a:gdLst/>
              <a:ahLst/>
              <a:cxnLst/>
              <a:rect l="l" t="t" r="r" b="b"/>
              <a:pathLst>
                <a:path w="908065" h="408737">
                  <a:moveTo>
                    <a:pt x="204369" y="0"/>
                  </a:moveTo>
                  <a:lnTo>
                    <a:pt x="703697" y="0"/>
                  </a:lnTo>
                  <a:cubicBezTo>
                    <a:pt x="757898" y="0"/>
                    <a:pt x="809880" y="21532"/>
                    <a:pt x="848207" y="59858"/>
                  </a:cubicBezTo>
                  <a:cubicBezTo>
                    <a:pt x="886533" y="98185"/>
                    <a:pt x="908065" y="150167"/>
                    <a:pt x="908065" y="204369"/>
                  </a:cubicBezTo>
                  <a:lnTo>
                    <a:pt x="908065" y="204369"/>
                  </a:lnTo>
                  <a:cubicBezTo>
                    <a:pt x="908065" y="258571"/>
                    <a:pt x="886533" y="310552"/>
                    <a:pt x="848207" y="348879"/>
                  </a:cubicBezTo>
                  <a:cubicBezTo>
                    <a:pt x="809880" y="387206"/>
                    <a:pt x="757898" y="408737"/>
                    <a:pt x="703697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5BF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08065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6823" y="4914900"/>
            <a:ext cx="3292764" cy="368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34"/>
              </a:lnSpc>
            </a:pP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JSP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를 활용한 웹 개발 프로젝트를 통해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, 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전통적인 서버 사이드 동적 콘텐츠 생성의 장점을 직접 경험할 수 있었습니다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. JSP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의 태그 라이브러리와 쉬운 데이터 접근 방식은 </a:t>
            </a:r>
            <a:r>
              <a:rPr lang="ko-KR" altLang="en-US" sz="1600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백엔드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ko-KR" altLang="en-US" sz="1600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로직을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웹 페이지에 효율적으로 통합하는 데 큰 도움이 되었습니다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.</a:t>
            </a:r>
            <a:endParaRPr lang="en-US" sz="1600" dirty="0">
              <a:solidFill>
                <a:srgbClr val="3D3D3D"/>
              </a:solidFill>
              <a:latin typeface="용이고딕-레귤러"/>
              <a:ea typeface="용이고딕-레귤러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76800" y="4610100"/>
            <a:ext cx="4299106" cy="5783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34"/>
              </a:lnSpc>
            </a:pP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코딩보다는 디자인에 더 </a:t>
            </a:r>
            <a:r>
              <a:rPr lang="ko-KR" altLang="en-US" sz="1200" dirty="0" err="1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자신있다고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 </a:t>
            </a:r>
            <a:r>
              <a:rPr lang="ko-KR" altLang="en-US" sz="1200" dirty="0" err="1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자부했었지만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, CSS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레이아웃은 집에서 편하게 작업할 때는 괜찮았지만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,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막상 밖에서 팀 프로젝트로 할 때는 기한에 대한 압박감 때문인지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,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팀원들과 맞지 않는 소스 파일 때문인지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,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좀 처럼 집에서 때 처럼 만족스러운 결과를 만들어내지 못했다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.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그래서 내가 잘 할 수 있는 유일한 작업은 이미지 생성 뿐이었다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.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특히 아이콘을 만들 때는 집에서나 밖에서나 </a:t>
            </a:r>
            <a:r>
              <a:rPr lang="ko-KR" altLang="en-US" sz="1200" dirty="0" err="1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재밌었는데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, CSS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디자인은 기한에 맞춰야 한다는 압박감과 팀원들과는 달라도 너무 다른 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HTML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구조로 인한 소스 호환성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,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이전에 써본 적이 없는 새로운 라이브러리에 대한 접근 난이도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(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필요로 하는 템플릿이 하필 유료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) 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탓에 부담감과 난이도가 내 한계점을 넘어버려서 큰 벽을 느꼈고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, </a:t>
            </a:r>
            <a:r>
              <a:rPr lang="ko-KR" altLang="en-US" sz="1200" dirty="0" err="1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디자이너로써의</a:t>
            </a:r>
            <a:r>
              <a:rPr lang="ko-KR" altLang="en-US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 자질이 부족함을 느껴 그 점이 매우 아쉬웠다</a:t>
            </a:r>
            <a:r>
              <a:rPr lang="en-US" altLang="ko-KR" sz="1200" dirty="0">
                <a:solidFill>
                  <a:srgbClr val="3D3D3D"/>
                </a:solidFill>
                <a:latin typeface="용이고딕-레귤러" panose="020B0600000101010101" charset="-127"/>
                <a:ea typeface="용이고딕-레귤러" panose="020B0600000101010101" charset="-127"/>
              </a:rPr>
              <a:t>.</a:t>
            </a:r>
            <a:endParaRPr lang="en-US" sz="1200" dirty="0">
              <a:solidFill>
                <a:srgbClr val="3D3D3D"/>
              </a:solidFill>
              <a:latin typeface="용이고딕-레귤러" panose="020B0600000101010101" charset="-127"/>
              <a:ea typeface="용이고딕-레귤러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93119" y="4845678"/>
            <a:ext cx="3413281" cy="517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4"/>
              </a:lnSpc>
            </a:pPr>
            <a:r>
              <a:rPr lang="ko-KR" altLang="en-US" sz="1600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자바빈과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r>
              <a:rPr lang="ko-KR" altLang="en-US" sz="1600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커넥션풀을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이용하여 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DB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와 </a:t>
            </a:r>
            <a:r>
              <a:rPr lang="ko-KR" altLang="en-US" sz="1600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웹페이지를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연동하는 작업을 많이 연습할 수 있었습니다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.</a:t>
            </a:r>
          </a:p>
          <a:p>
            <a:pPr>
              <a:lnSpc>
                <a:spcPts val="4134"/>
              </a:lnSpc>
            </a:pP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기능을 구현한 후 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CSS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를 이용하여 여러 레이아웃을 적용함으로써 매우 다양한 페이지를 만들 수 있음을 알게 되었습니다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.</a:t>
            </a:r>
          </a:p>
          <a:p>
            <a:pPr>
              <a:lnSpc>
                <a:spcPts val="4134"/>
              </a:lnSpc>
            </a:pP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자바를 원활히 다룰 수 있어서 필요한 </a:t>
            </a:r>
            <a:r>
              <a:rPr lang="ko-KR" altLang="en-US" sz="1600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메소드를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만들거나 </a:t>
            </a:r>
            <a:r>
              <a:rPr lang="ko-KR" altLang="en-US" sz="1600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다루는데에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큰 어려움은 없었습니다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. 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프로젝트 기간이 짧아서 아쉬웠습니다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.</a:t>
            </a:r>
            <a:endParaRPr lang="en-US" sz="1600" dirty="0">
              <a:solidFill>
                <a:srgbClr val="3D3D3D"/>
              </a:solidFill>
              <a:latin typeface="용이고딕-레귤러"/>
              <a:ea typeface="용이고딕-레귤러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36519" y="4831035"/>
            <a:ext cx="3413281" cy="473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4"/>
              </a:lnSpc>
            </a:pP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팀원들의 배려로 수업시간에 완전히 이해하지 못했던 </a:t>
            </a:r>
            <a:r>
              <a:rPr lang="ko-KR" altLang="en-US" sz="1600" dirty="0" err="1">
                <a:solidFill>
                  <a:srgbClr val="3D3D3D"/>
                </a:solidFill>
                <a:latin typeface="용이고딕-레귤러"/>
                <a:ea typeface="용이고딕-레귤러"/>
              </a:rPr>
              <a:t>커넥션풀에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대해서 더 공부할 수 있어서 감사하다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.</a:t>
            </a:r>
          </a:p>
          <a:p>
            <a:pPr>
              <a:lnSpc>
                <a:spcPts val="4134"/>
              </a:lnSpc>
            </a:pP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JSP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뿐만 아니라 이전 수업했던 분야에 대해서 복습을 할 수 있어서 더 값진 시간이었다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.</a:t>
            </a:r>
            <a:b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</a:b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다만 프로젝트 기간이 짧아 코딩에 적극적으로 참여하지 못해서 아쉬움이 남는다</a:t>
            </a:r>
            <a:r>
              <a:rPr lang="en-US" altLang="ko-KR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.</a:t>
            </a:r>
            <a:r>
              <a:rPr lang="ko-KR" altLang="en-US" sz="1600" dirty="0">
                <a:solidFill>
                  <a:srgbClr val="3D3D3D"/>
                </a:solidFill>
                <a:latin typeface="용이고딕-레귤러"/>
                <a:ea typeface="용이고딕-레귤러"/>
              </a:rPr>
              <a:t> </a:t>
            </a:r>
            <a:endParaRPr lang="en-US" sz="1600" dirty="0">
              <a:solidFill>
                <a:srgbClr val="3D3D3D"/>
              </a:solidFill>
              <a:latin typeface="용이고딕-레귤러"/>
              <a:ea typeface="용이고딕-레귤러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4104" y="3742531"/>
            <a:ext cx="305324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6"/>
              </a:lnSpc>
            </a:pPr>
            <a:r>
              <a:rPr lang="ko-KR" altLang="en-US" sz="3200" dirty="0">
                <a:solidFill>
                  <a:srgbClr val="FFFFFF"/>
                </a:solidFill>
                <a:ea typeface="용이고딕-레귤러 Bold"/>
              </a:rPr>
              <a:t>이상목</a:t>
            </a:r>
            <a:endParaRPr lang="en-US" sz="3200" dirty="0">
              <a:solidFill>
                <a:srgbClr val="FFFFFF"/>
              </a:solidFill>
              <a:ea typeface="용이고딕-레귤러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172796" y="3118518"/>
            <a:ext cx="3447810" cy="1551924"/>
            <a:chOff x="0" y="0"/>
            <a:chExt cx="908065" cy="4087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8065" cy="408737"/>
            </a:xfrm>
            <a:custGeom>
              <a:avLst/>
              <a:gdLst/>
              <a:ahLst/>
              <a:cxnLst/>
              <a:rect l="l" t="t" r="r" b="b"/>
              <a:pathLst>
                <a:path w="908065" h="408737">
                  <a:moveTo>
                    <a:pt x="204369" y="0"/>
                  </a:moveTo>
                  <a:lnTo>
                    <a:pt x="703697" y="0"/>
                  </a:lnTo>
                  <a:cubicBezTo>
                    <a:pt x="757898" y="0"/>
                    <a:pt x="809880" y="21532"/>
                    <a:pt x="848207" y="59858"/>
                  </a:cubicBezTo>
                  <a:cubicBezTo>
                    <a:pt x="886533" y="98185"/>
                    <a:pt x="908065" y="150167"/>
                    <a:pt x="908065" y="204369"/>
                  </a:cubicBezTo>
                  <a:lnTo>
                    <a:pt x="908065" y="204369"/>
                  </a:lnTo>
                  <a:cubicBezTo>
                    <a:pt x="908065" y="258571"/>
                    <a:pt x="886533" y="310552"/>
                    <a:pt x="848207" y="348879"/>
                  </a:cubicBezTo>
                  <a:cubicBezTo>
                    <a:pt x="809880" y="387206"/>
                    <a:pt x="757898" y="408737"/>
                    <a:pt x="703697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5BF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08065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423727" y="3729707"/>
            <a:ext cx="2945947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</a:pPr>
            <a:r>
              <a:rPr lang="ko-KR" altLang="en-US" sz="3200" dirty="0" err="1">
                <a:solidFill>
                  <a:srgbClr val="FFFFFF"/>
                </a:solidFill>
                <a:ea typeface="용이고딕-레귤러 Bold"/>
              </a:rPr>
              <a:t>안승국</a:t>
            </a:r>
            <a:endParaRPr lang="en-US" sz="3200" dirty="0">
              <a:solidFill>
                <a:srgbClr val="FFFFFF"/>
              </a:solidFill>
              <a:ea typeface="용이고딕-레귤러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506431" y="3118518"/>
            <a:ext cx="3447810" cy="1551924"/>
            <a:chOff x="0" y="0"/>
            <a:chExt cx="908065" cy="4087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08065" cy="408737"/>
            </a:xfrm>
            <a:custGeom>
              <a:avLst/>
              <a:gdLst/>
              <a:ahLst/>
              <a:cxnLst/>
              <a:rect l="l" t="t" r="r" b="b"/>
              <a:pathLst>
                <a:path w="908065" h="408737">
                  <a:moveTo>
                    <a:pt x="204369" y="0"/>
                  </a:moveTo>
                  <a:lnTo>
                    <a:pt x="703697" y="0"/>
                  </a:lnTo>
                  <a:cubicBezTo>
                    <a:pt x="757898" y="0"/>
                    <a:pt x="809880" y="21532"/>
                    <a:pt x="848207" y="59858"/>
                  </a:cubicBezTo>
                  <a:cubicBezTo>
                    <a:pt x="886533" y="98185"/>
                    <a:pt x="908065" y="150167"/>
                    <a:pt x="908065" y="204369"/>
                  </a:cubicBezTo>
                  <a:lnTo>
                    <a:pt x="908065" y="204369"/>
                  </a:lnTo>
                  <a:cubicBezTo>
                    <a:pt x="908065" y="258571"/>
                    <a:pt x="886533" y="310552"/>
                    <a:pt x="848207" y="348879"/>
                  </a:cubicBezTo>
                  <a:cubicBezTo>
                    <a:pt x="809880" y="387206"/>
                    <a:pt x="757898" y="408737"/>
                    <a:pt x="703697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5BF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08065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20525" y="3729707"/>
            <a:ext cx="281962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</a:pPr>
            <a:r>
              <a:rPr lang="ko-KR" altLang="en-US" sz="3200" dirty="0">
                <a:solidFill>
                  <a:srgbClr val="FFFFFF"/>
                </a:solidFill>
                <a:ea typeface="용이고딕-레귤러 Bold"/>
              </a:rPr>
              <a:t>이종운</a:t>
            </a:r>
            <a:endParaRPr lang="en-US" sz="3200" dirty="0">
              <a:solidFill>
                <a:srgbClr val="FFFFFF"/>
              </a:solidFill>
              <a:ea typeface="용이고딕-레귤러 Bold"/>
            </a:endParaRPr>
          </a:p>
        </p:txBody>
      </p:sp>
      <p:grpSp>
        <p:nvGrpSpPr>
          <p:cNvPr id="24" name="Group 16"/>
          <p:cNvGrpSpPr/>
          <p:nvPr/>
        </p:nvGrpSpPr>
        <p:grpSpPr>
          <a:xfrm>
            <a:off x="13836890" y="3086100"/>
            <a:ext cx="3447810" cy="1551924"/>
            <a:chOff x="0" y="0"/>
            <a:chExt cx="908065" cy="408737"/>
          </a:xfrm>
        </p:grpSpPr>
        <p:sp>
          <p:nvSpPr>
            <p:cNvPr id="25" name="Freeform 17"/>
            <p:cNvSpPr/>
            <p:nvPr/>
          </p:nvSpPr>
          <p:spPr>
            <a:xfrm>
              <a:off x="0" y="0"/>
              <a:ext cx="908065" cy="408737"/>
            </a:xfrm>
            <a:custGeom>
              <a:avLst/>
              <a:gdLst/>
              <a:ahLst/>
              <a:cxnLst/>
              <a:rect l="l" t="t" r="r" b="b"/>
              <a:pathLst>
                <a:path w="908065" h="408737">
                  <a:moveTo>
                    <a:pt x="204369" y="0"/>
                  </a:moveTo>
                  <a:lnTo>
                    <a:pt x="703697" y="0"/>
                  </a:lnTo>
                  <a:cubicBezTo>
                    <a:pt x="757898" y="0"/>
                    <a:pt x="809880" y="21532"/>
                    <a:pt x="848207" y="59858"/>
                  </a:cubicBezTo>
                  <a:cubicBezTo>
                    <a:pt x="886533" y="98185"/>
                    <a:pt x="908065" y="150167"/>
                    <a:pt x="908065" y="204369"/>
                  </a:cubicBezTo>
                  <a:lnTo>
                    <a:pt x="908065" y="204369"/>
                  </a:lnTo>
                  <a:cubicBezTo>
                    <a:pt x="908065" y="258571"/>
                    <a:pt x="886533" y="310552"/>
                    <a:pt x="848207" y="348879"/>
                  </a:cubicBezTo>
                  <a:cubicBezTo>
                    <a:pt x="809880" y="387206"/>
                    <a:pt x="757898" y="408737"/>
                    <a:pt x="703697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5BF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18"/>
            <p:cNvSpPr txBox="1"/>
            <p:nvPr/>
          </p:nvSpPr>
          <p:spPr>
            <a:xfrm>
              <a:off x="0" y="-38100"/>
              <a:ext cx="908065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19"/>
          <p:cNvSpPr txBox="1"/>
          <p:nvPr/>
        </p:nvSpPr>
        <p:spPr>
          <a:xfrm>
            <a:off x="14150984" y="3653507"/>
            <a:ext cx="281962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</a:pPr>
            <a:r>
              <a:rPr lang="ko-KR" altLang="en-US" sz="3200" dirty="0">
                <a:solidFill>
                  <a:srgbClr val="FFFFFF"/>
                </a:solidFill>
                <a:ea typeface="용이고딕-레귤러 Bold"/>
              </a:rPr>
              <a:t>최재희</a:t>
            </a:r>
            <a:endParaRPr lang="en-US" sz="3200" dirty="0">
              <a:solidFill>
                <a:srgbClr val="FFFFFF"/>
              </a:solidFill>
              <a:ea typeface="용이고딕-레귤러 Bold"/>
            </a:endParaRPr>
          </a:p>
        </p:txBody>
      </p:sp>
      <p:sp>
        <p:nvSpPr>
          <p:cNvPr id="32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3480" y="3048515"/>
            <a:ext cx="8070563" cy="5968714"/>
          </a:xfrm>
          <a:custGeom>
            <a:avLst/>
            <a:gdLst/>
            <a:ahLst/>
            <a:cxnLst/>
            <a:rect l="l" t="t" r="r" b="b"/>
            <a:pathLst>
              <a:path w="8070563" h="5968714">
                <a:moveTo>
                  <a:pt x="0" y="0"/>
                </a:moveTo>
                <a:lnTo>
                  <a:pt x="8070564" y="0"/>
                </a:lnTo>
                <a:lnTo>
                  <a:pt x="8070564" y="5968714"/>
                </a:lnTo>
                <a:lnTo>
                  <a:pt x="0" y="596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352800" y="5524500"/>
            <a:ext cx="487680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25"/>
              </a:lnSpc>
            </a:pPr>
            <a:r>
              <a:rPr lang="en-US" sz="9626" dirty="0">
                <a:solidFill>
                  <a:srgbClr val="FFFFFF"/>
                </a:solidFill>
                <a:latin typeface="210 네모진 Bold"/>
              </a:rPr>
              <a:t>Q &amp; A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466352" y="1395717"/>
            <a:ext cx="7228016" cy="294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1"/>
              </a:lnSpc>
            </a:pPr>
            <a:r>
              <a:rPr lang="en-US" sz="6000" dirty="0">
                <a:solidFill>
                  <a:srgbClr val="FFFFFF"/>
                </a:solidFill>
                <a:latin typeface="210 네모진 Ultra-Bold"/>
              </a:rPr>
              <a:t>OPEN</a:t>
            </a:r>
          </a:p>
          <a:p>
            <a:pPr>
              <a:lnSpc>
                <a:spcPts val="12101"/>
              </a:lnSpc>
            </a:pPr>
            <a:r>
              <a:rPr lang="en-US" sz="6000" dirty="0">
                <a:solidFill>
                  <a:srgbClr val="FFFFFF"/>
                </a:solidFill>
                <a:latin typeface="210 네모진 Ultra-Bold"/>
              </a:rPr>
              <a:t>APP STORE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77121" y="2017858"/>
            <a:ext cx="5624706" cy="4159841"/>
          </a:xfrm>
          <a:custGeom>
            <a:avLst/>
            <a:gdLst/>
            <a:ahLst/>
            <a:cxnLst/>
            <a:rect l="l" t="t" r="r" b="b"/>
            <a:pathLst>
              <a:path w="5624706" h="4159841">
                <a:moveTo>
                  <a:pt x="0" y="0"/>
                </a:moveTo>
                <a:lnTo>
                  <a:pt x="5624705" y="0"/>
                </a:lnTo>
                <a:lnTo>
                  <a:pt x="5624705" y="4159841"/>
                </a:lnTo>
                <a:lnTo>
                  <a:pt x="0" y="415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849950" y="6967181"/>
            <a:ext cx="8588101" cy="111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4"/>
              </a:lnSpc>
            </a:pPr>
            <a:r>
              <a:rPr lang="en-US" sz="6995">
                <a:solidFill>
                  <a:srgbClr val="FFFFFF"/>
                </a:solidFill>
                <a:ea typeface="용이고딕-레귤러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90502" y="3512753"/>
            <a:ext cx="10706997" cy="102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인공지능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기술의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발전으로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인한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앱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개발의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대중화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및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시장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규모의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확장으로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인한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</a:p>
          <a:p>
            <a:pPr algn="ctr">
              <a:lnSpc>
                <a:spcPts val="4134"/>
              </a:lnSpc>
            </a:pP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다양한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앱스토어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확충이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필요할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것으로</a:t>
            </a:r>
            <a:r>
              <a:rPr lang="en-US" sz="2600" dirty="0">
                <a:solidFill>
                  <a:srgbClr val="3D3D3D"/>
                </a:solidFill>
                <a:ea typeface="210 네모진"/>
              </a:rPr>
              <a:t> </a:t>
            </a:r>
            <a:r>
              <a:rPr lang="en-US" sz="2600" dirty="0" err="1">
                <a:solidFill>
                  <a:srgbClr val="3D3D3D"/>
                </a:solidFill>
                <a:ea typeface="210 네모진"/>
              </a:rPr>
              <a:t>전망</a:t>
            </a:r>
            <a:endParaRPr lang="en-US" sz="2600" dirty="0">
              <a:solidFill>
                <a:srgbClr val="3D3D3D"/>
              </a:solidFill>
              <a:ea typeface="210 네모진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4044807" y="5424830"/>
            <a:ext cx="3673111" cy="36731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08106" y="5424830"/>
            <a:ext cx="3673111" cy="367311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52D0">
                <a:alpha val="84706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70082" y="5424830"/>
            <a:ext cx="3673111" cy="367311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BF7">
                <a:alpha val="71765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238391" y="6323768"/>
            <a:ext cx="233649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775" dirty="0">
                <a:solidFill>
                  <a:srgbClr val="FFFFFF"/>
                </a:solidFill>
                <a:latin typeface="용이고딕-레귤러"/>
                <a:ea typeface="용이고딕-레귤러"/>
              </a:rPr>
              <a:t>AI </a:t>
            </a:r>
            <a:r>
              <a:rPr lang="en-US" sz="3775" dirty="0" err="1">
                <a:solidFill>
                  <a:srgbClr val="FFFFFF"/>
                </a:solidFill>
                <a:latin typeface="용이고딕-레귤러"/>
                <a:ea typeface="용이고딕-레귤러"/>
              </a:rPr>
              <a:t>융합</a:t>
            </a:r>
            <a:endParaRPr lang="en-US" sz="3775" dirty="0">
              <a:solidFill>
                <a:srgbClr val="FFFFFF"/>
              </a:solidFill>
              <a:latin typeface="용이고딕-레귤러"/>
              <a:ea typeface="용이고딕-레귤러"/>
            </a:endParaRPr>
          </a:p>
          <a:p>
            <a:pPr algn="ctr">
              <a:lnSpc>
                <a:spcPts val="4794"/>
              </a:lnSpc>
            </a:pPr>
            <a:r>
              <a:rPr lang="en-US" sz="3775" dirty="0">
                <a:solidFill>
                  <a:srgbClr val="FFFFFF"/>
                </a:solidFill>
                <a:ea typeface="용이고딕-레귤러"/>
              </a:rPr>
              <a:t>앱 </a:t>
            </a:r>
            <a:r>
              <a:rPr lang="en-US" sz="3775" dirty="0" err="1">
                <a:solidFill>
                  <a:srgbClr val="FFFFFF"/>
                </a:solidFill>
                <a:ea typeface="용이고딕-레귤러"/>
              </a:rPr>
              <a:t>개발</a:t>
            </a:r>
            <a:r>
              <a:rPr lang="ko-KR" altLang="en-US" sz="3775" dirty="0">
                <a:solidFill>
                  <a:srgbClr val="FFFFFF"/>
                </a:solidFill>
                <a:ea typeface="용이고딕-레귤러"/>
              </a:rPr>
              <a:t>의 </a:t>
            </a:r>
            <a:endParaRPr lang="en-US" altLang="ko-KR" sz="3775" dirty="0">
              <a:solidFill>
                <a:srgbClr val="FFFFFF"/>
              </a:solidFill>
              <a:ea typeface="용이고딕-레귤러"/>
            </a:endParaRPr>
          </a:p>
          <a:p>
            <a:pPr algn="ctr">
              <a:lnSpc>
                <a:spcPts val="4794"/>
              </a:lnSpc>
            </a:pPr>
            <a:r>
              <a:rPr lang="ko-KR" altLang="en-US" sz="3775" dirty="0">
                <a:solidFill>
                  <a:srgbClr val="FFFFFF"/>
                </a:solidFill>
                <a:ea typeface="용이고딕-레귤러"/>
              </a:rPr>
              <a:t>대중화</a:t>
            </a:r>
            <a:endParaRPr lang="en-US" sz="3775" dirty="0">
              <a:solidFill>
                <a:srgbClr val="FFFFFF"/>
              </a:solidFill>
              <a:ea typeface="용이고딕-레귤러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75755" y="6649516"/>
            <a:ext cx="2336491" cy="119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775" dirty="0" err="1">
                <a:solidFill>
                  <a:srgbClr val="FFFFFF"/>
                </a:solidFill>
                <a:ea typeface="용이고딕-레귤러 Bold"/>
              </a:rPr>
              <a:t>시장규모</a:t>
            </a:r>
            <a:r>
              <a:rPr lang="en-US" sz="3775" dirty="0">
                <a:solidFill>
                  <a:srgbClr val="FFFFFF"/>
                </a:solidFill>
                <a:ea typeface="용이고딕-레귤러 Bold"/>
              </a:rPr>
              <a:t> </a:t>
            </a:r>
          </a:p>
          <a:p>
            <a:pPr algn="ctr">
              <a:lnSpc>
                <a:spcPts val="4794"/>
              </a:lnSpc>
            </a:pPr>
            <a:r>
              <a:rPr lang="en-US" sz="3775" dirty="0" err="1">
                <a:solidFill>
                  <a:srgbClr val="FFFFFF"/>
                </a:solidFill>
                <a:ea typeface="용이고딕-레귤러 Bold"/>
              </a:rPr>
              <a:t>확장</a:t>
            </a:r>
            <a:endParaRPr lang="en-US" sz="3775" dirty="0">
              <a:solidFill>
                <a:srgbClr val="FFFFFF"/>
              </a:solidFill>
              <a:ea typeface="용이고딕-레귤러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47658" y="6875121"/>
            <a:ext cx="2336491" cy="60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775" dirty="0">
                <a:solidFill>
                  <a:srgbClr val="FFFFFF"/>
                </a:solidFill>
                <a:latin typeface="용이고딕-레귤러 Bold"/>
                <a:ea typeface="용이고딕-레귤러 Bold"/>
              </a:rPr>
              <a:t>AI </a:t>
            </a:r>
            <a:r>
              <a:rPr lang="en-US" sz="3775" dirty="0" err="1">
                <a:solidFill>
                  <a:srgbClr val="FFFFFF"/>
                </a:solidFill>
                <a:latin typeface="용이고딕-레귤러 Bold"/>
                <a:ea typeface="용이고딕-레귤러 Bold"/>
              </a:rPr>
              <a:t>기술발전</a:t>
            </a:r>
            <a:endParaRPr lang="en-US" sz="3775" dirty="0">
              <a:solidFill>
                <a:srgbClr val="FFFFFF"/>
              </a:solidFill>
              <a:latin typeface="용이고딕-레귤러 Bold"/>
              <a:ea typeface="용이고딕-레귤러 Bold"/>
            </a:endParaRPr>
          </a:p>
        </p:txBody>
      </p:sp>
      <p:sp>
        <p:nvSpPr>
          <p:cNvPr id="15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3"/>
          <p:cNvSpPr txBox="1"/>
          <p:nvPr/>
        </p:nvSpPr>
        <p:spPr>
          <a:xfrm>
            <a:off x="1981200" y="946618"/>
            <a:ext cx="8476693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dirty="0">
                <a:solidFill>
                  <a:srgbClr val="003EA8"/>
                </a:solidFill>
                <a:latin typeface="210 네모진 Bold"/>
              </a:rPr>
              <a:t>CONCEPT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8922" y="3132406"/>
            <a:ext cx="11629169" cy="6996410"/>
          </a:xfrm>
          <a:custGeom>
            <a:avLst/>
            <a:gdLst/>
            <a:ahLst/>
            <a:cxnLst/>
            <a:rect l="l" t="t" r="r" b="b"/>
            <a:pathLst>
              <a:path w="11629169" h="6996410">
                <a:moveTo>
                  <a:pt x="0" y="0"/>
                </a:moveTo>
                <a:lnTo>
                  <a:pt x="11629169" y="0"/>
                </a:lnTo>
                <a:lnTo>
                  <a:pt x="11629169" y="6996410"/>
                </a:lnTo>
                <a:lnTo>
                  <a:pt x="0" y="6996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981200" y="946618"/>
            <a:ext cx="8476693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dirty="0">
                <a:solidFill>
                  <a:srgbClr val="003EA8"/>
                </a:solidFill>
                <a:latin typeface="210 네모진 Bold"/>
              </a:rPr>
              <a:t>CONCEPT</a:t>
            </a:r>
          </a:p>
        </p:txBody>
      </p:sp>
      <p:sp>
        <p:nvSpPr>
          <p:cNvPr id="5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44026" y="941175"/>
            <a:ext cx="8476693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dirty="0" err="1">
                <a:solidFill>
                  <a:srgbClr val="003EA8"/>
                </a:solidFill>
                <a:ea typeface="210 네모진 Bold"/>
              </a:rPr>
              <a:t>프로젝트</a:t>
            </a:r>
            <a:r>
              <a:rPr lang="en-US" sz="7000" dirty="0">
                <a:solidFill>
                  <a:srgbClr val="003EA8"/>
                </a:solidFill>
                <a:ea typeface="210 네모진 Bold"/>
              </a:rPr>
              <a:t> </a:t>
            </a:r>
            <a:r>
              <a:rPr lang="en-US" sz="7000" dirty="0" err="1">
                <a:solidFill>
                  <a:srgbClr val="003EA8"/>
                </a:solidFill>
                <a:ea typeface="210 네모진 Bold"/>
              </a:rPr>
              <a:t>일정</a:t>
            </a:r>
            <a:endParaRPr lang="en-US" sz="7000" dirty="0">
              <a:solidFill>
                <a:srgbClr val="003EA8"/>
              </a:solidFill>
              <a:ea typeface="210 네모진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19150" y="4705966"/>
            <a:ext cx="2829305" cy="1551924"/>
            <a:chOff x="0" y="0"/>
            <a:chExt cx="745167" cy="4087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5167" cy="408737"/>
            </a:xfrm>
            <a:custGeom>
              <a:avLst/>
              <a:gdLst/>
              <a:ahLst/>
              <a:cxnLst/>
              <a:rect l="l" t="t" r="r" b="b"/>
              <a:pathLst>
                <a:path w="745167" h="408737">
                  <a:moveTo>
                    <a:pt x="204369" y="0"/>
                  </a:moveTo>
                  <a:lnTo>
                    <a:pt x="540798" y="0"/>
                  </a:lnTo>
                  <a:cubicBezTo>
                    <a:pt x="595000" y="0"/>
                    <a:pt x="646982" y="21532"/>
                    <a:pt x="685309" y="59858"/>
                  </a:cubicBezTo>
                  <a:cubicBezTo>
                    <a:pt x="723635" y="98185"/>
                    <a:pt x="745167" y="150167"/>
                    <a:pt x="745167" y="204369"/>
                  </a:cubicBezTo>
                  <a:lnTo>
                    <a:pt x="745167" y="204369"/>
                  </a:lnTo>
                  <a:cubicBezTo>
                    <a:pt x="745167" y="258571"/>
                    <a:pt x="723635" y="310552"/>
                    <a:pt x="685309" y="348879"/>
                  </a:cubicBezTo>
                  <a:cubicBezTo>
                    <a:pt x="646982" y="387206"/>
                    <a:pt x="595000" y="408737"/>
                    <a:pt x="540798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94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45167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6899" y="6662011"/>
            <a:ext cx="2153807" cy="1791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2999" dirty="0" err="1">
                <a:solidFill>
                  <a:srgbClr val="3D3D3D"/>
                </a:solidFill>
                <a:ea typeface="용이고딕-레귤러"/>
              </a:rPr>
              <a:t>주제선정</a:t>
            </a:r>
            <a:endParaRPr lang="en-US" sz="2999" dirty="0">
              <a:solidFill>
                <a:srgbClr val="3D3D3D"/>
              </a:solidFill>
              <a:ea typeface="용이고딕-레귤러"/>
            </a:endParaRPr>
          </a:p>
          <a:p>
            <a:pPr algn="ctr">
              <a:lnSpc>
                <a:spcPts val="4769"/>
              </a:lnSpc>
            </a:pPr>
            <a:r>
              <a:rPr lang="en-US" altLang="ko-KR" sz="2999" dirty="0" err="1">
                <a:solidFill>
                  <a:srgbClr val="3D3D3D"/>
                </a:solidFill>
                <a:ea typeface="용이고딕-레귤러"/>
              </a:rPr>
              <a:t>시나리오</a:t>
            </a:r>
            <a:r>
              <a:rPr lang="en-US" altLang="ko-KR" sz="2999" dirty="0">
                <a:solidFill>
                  <a:srgbClr val="3D3D3D"/>
                </a:solidFill>
                <a:ea typeface="용이고딕-레귤러"/>
              </a:rPr>
              <a:t> </a:t>
            </a:r>
            <a:r>
              <a:rPr lang="en-US" altLang="ko-KR" sz="2999" dirty="0" err="1">
                <a:solidFill>
                  <a:srgbClr val="3D3D3D"/>
                </a:solidFill>
                <a:ea typeface="용이고딕-레귤러"/>
              </a:rPr>
              <a:t>작성</a:t>
            </a:r>
            <a:endParaRPr lang="en-US" altLang="ko-KR" sz="2999" dirty="0">
              <a:solidFill>
                <a:srgbClr val="3D3D3D"/>
              </a:solidFill>
              <a:ea typeface="용이고딕-레귤러"/>
            </a:endParaRPr>
          </a:p>
          <a:p>
            <a:pPr algn="ctr">
              <a:lnSpc>
                <a:spcPts val="4769"/>
              </a:lnSpc>
            </a:pPr>
            <a:r>
              <a:rPr lang="en-US" altLang="ko-KR" sz="2999" dirty="0" err="1">
                <a:solidFill>
                  <a:srgbClr val="3D3D3D"/>
                </a:solidFill>
                <a:ea typeface="용이고딕-레귤러"/>
              </a:rPr>
              <a:t>명세서</a:t>
            </a:r>
            <a:r>
              <a:rPr lang="en-US" altLang="ko-KR" sz="2999" dirty="0">
                <a:solidFill>
                  <a:srgbClr val="3D3D3D"/>
                </a:solidFill>
                <a:ea typeface="용이고딕-레귤러"/>
              </a:rPr>
              <a:t> </a:t>
            </a:r>
            <a:r>
              <a:rPr lang="en-US" altLang="ko-KR" sz="2999" dirty="0" err="1">
                <a:solidFill>
                  <a:srgbClr val="3D3D3D"/>
                </a:solidFill>
                <a:ea typeface="용이고딕-레귤러"/>
              </a:rPr>
              <a:t>작성</a:t>
            </a:r>
            <a:endParaRPr lang="en-US" sz="2999" dirty="0">
              <a:solidFill>
                <a:srgbClr val="3D3D3D"/>
              </a:solidFill>
              <a:ea typeface="용이고딕-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46862" y="6662011"/>
            <a:ext cx="2146146" cy="117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</a:pPr>
            <a:r>
              <a:rPr lang="ko-KR" altLang="en-US" sz="2999" dirty="0">
                <a:solidFill>
                  <a:srgbClr val="3D3D3D"/>
                </a:solidFill>
                <a:ea typeface="용이고딕-레귤러"/>
              </a:rPr>
              <a:t>역할분담</a:t>
            </a:r>
            <a:endParaRPr lang="en-US" altLang="ko-KR" sz="2999" dirty="0">
              <a:solidFill>
                <a:srgbClr val="3D3D3D"/>
              </a:solidFill>
              <a:ea typeface="용이고딕-레귤러"/>
            </a:endParaRPr>
          </a:p>
          <a:p>
            <a:pPr algn="ctr">
              <a:lnSpc>
                <a:spcPts val="4769"/>
              </a:lnSpc>
            </a:pPr>
            <a:r>
              <a:rPr lang="en-US" sz="2999" dirty="0" err="1">
                <a:solidFill>
                  <a:srgbClr val="3D3D3D"/>
                </a:solidFill>
                <a:ea typeface="용이고딕-레귤러"/>
              </a:rPr>
              <a:t>디자인</a:t>
            </a:r>
            <a:endParaRPr lang="en-US" sz="2999" dirty="0">
              <a:solidFill>
                <a:srgbClr val="3D3D3D"/>
              </a:solidFill>
              <a:ea typeface="용이고딕-레귤러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9639" y="6662011"/>
            <a:ext cx="2192854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2999" dirty="0" err="1">
                <a:solidFill>
                  <a:srgbClr val="3D3D3D"/>
                </a:solidFill>
                <a:ea typeface="용이고딕-레귤러"/>
              </a:rPr>
              <a:t>프로그램</a:t>
            </a:r>
            <a:r>
              <a:rPr lang="en-US" sz="2999" dirty="0">
                <a:solidFill>
                  <a:srgbClr val="3D3D3D"/>
                </a:solidFill>
                <a:ea typeface="용이고딕-레귤러"/>
              </a:rPr>
              <a:t> </a:t>
            </a:r>
            <a:r>
              <a:rPr lang="en-US" sz="2999" dirty="0" err="1">
                <a:solidFill>
                  <a:srgbClr val="3D3D3D"/>
                </a:solidFill>
                <a:ea typeface="용이고딕-레귤러"/>
              </a:rPr>
              <a:t>구현</a:t>
            </a:r>
            <a:r>
              <a:rPr lang="en-US" sz="2999" dirty="0">
                <a:solidFill>
                  <a:srgbClr val="3D3D3D"/>
                </a:solidFill>
                <a:ea typeface="용이고딕-레귤러"/>
              </a:rPr>
              <a:t> </a:t>
            </a:r>
          </a:p>
          <a:p>
            <a:pPr algn="ctr">
              <a:lnSpc>
                <a:spcPts val="4769"/>
              </a:lnSpc>
            </a:pPr>
            <a:r>
              <a:rPr lang="en-US" sz="2999" dirty="0">
                <a:solidFill>
                  <a:srgbClr val="3D3D3D"/>
                </a:solidFill>
                <a:ea typeface="용이고딕-레귤러"/>
              </a:rPr>
              <a:t>및 </a:t>
            </a:r>
          </a:p>
          <a:p>
            <a:pPr algn="ctr">
              <a:lnSpc>
                <a:spcPts val="4769"/>
              </a:lnSpc>
            </a:pPr>
            <a:r>
              <a:rPr lang="en-US" sz="2999" dirty="0" err="1">
                <a:solidFill>
                  <a:srgbClr val="3D3D3D"/>
                </a:solidFill>
                <a:ea typeface="용이고딕-레귤러"/>
              </a:rPr>
              <a:t>디자인</a:t>
            </a:r>
            <a:r>
              <a:rPr lang="en-US" sz="2999" dirty="0">
                <a:solidFill>
                  <a:srgbClr val="3D3D3D"/>
                </a:solidFill>
                <a:ea typeface="용이고딕-레귤러"/>
              </a:rPr>
              <a:t> </a:t>
            </a:r>
            <a:r>
              <a:rPr lang="en-US" sz="2999" dirty="0" err="1">
                <a:solidFill>
                  <a:srgbClr val="3D3D3D"/>
                </a:solidFill>
                <a:ea typeface="용이고딕-레귤러"/>
              </a:rPr>
              <a:t>보완</a:t>
            </a:r>
            <a:endParaRPr lang="en-US" sz="2999" dirty="0">
              <a:solidFill>
                <a:srgbClr val="3D3D3D"/>
              </a:solidFill>
              <a:ea typeface="용이고딕-레귤러"/>
            </a:endParaRPr>
          </a:p>
          <a:p>
            <a:pPr algn="ctr">
              <a:lnSpc>
                <a:spcPts val="4769"/>
              </a:lnSpc>
            </a:pPr>
            <a:endParaRPr lang="en-US" sz="2999" dirty="0">
              <a:solidFill>
                <a:srgbClr val="3D3D3D"/>
              </a:solidFill>
              <a:ea typeface="용이고딕-레귤러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07398" y="6662011"/>
            <a:ext cx="2169601" cy="1791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altLang="ko-KR" sz="2999" dirty="0" err="1">
                <a:solidFill>
                  <a:srgbClr val="3D3D3D"/>
                </a:solidFill>
                <a:ea typeface="용이고딕-레귤러"/>
              </a:rPr>
              <a:t>프로그램</a:t>
            </a:r>
            <a:r>
              <a:rPr lang="en-US" altLang="ko-KR" sz="2999" dirty="0">
                <a:solidFill>
                  <a:srgbClr val="3D3D3D"/>
                </a:solidFill>
                <a:ea typeface="용이고딕-레귤러"/>
              </a:rPr>
              <a:t> </a:t>
            </a:r>
            <a:r>
              <a:rPr lang="en-US" altLang="ko-KR" sz="2999" dirty="0" err="1">
                <a:solidFill>
                  <a:srgbClr val="3D3D3D"/>
                </a:solidFill>
                <a:ea typeface="용이고딕-레귤러"/>
              </a:rPr>
              <a:t>구현</a:t>
            </a:r>
            <a:r>
              <a:rPr lang="en-US" altLang="ko-KR" sz="2999" dirty="0">
                <a:solidFill>
                  <a:srgbClr val="3D3D3D"/>
                </a:solidFill>
                <a:ea typeface="용이고딕-레귤러"/>
              </a:rPr>
              <a:t> </a:t>
            </a:r>
          </a:p>
          <a:p>
            <a:pPr algn="ctr">
              <a:lnSpc>
                <a:spcPts val="4769"/>
              </a:lnSpc>
            </a:pPr>
            <a:r>
              <a:rPr lang="en-US" altLang="ko-KR" sz="2999" dirty="0">
                <a:solidFill>
                  <a:srgbClr val="3D3D3D"/>
                </a:solidFill>
                <a:ea typeface="용이고딕-레귤러"/>
              </a:rPr>
              <a:t>및 </a:t>
            </a:r>
          </a:p>
          <a:p>
            <a:pPr algn="ctr">
              <a:lnSpc>
                <a:spcPts val="4769"/>
              </a:lnSpc>
            </a:pPr>
            <a:r>
              <a:rPr lang="ko-KR" altLang="en-US" sz="2999" dirty="0">
                <a:solidFill>
                  <a:srgbClr val="3D3D3D"/>
                </a:solidFill>
                <a:ea typeface="용이고딕-레귤러"/>
              </a:rPr>
              <a:t>테스트</a:t>
            </a:r>
            <a:endParaRPr lang="en-US" altLang="ko-KR" sz="2999" dirty="0">
              <a:solidFill>
                <a:srgbClr val="3D3D3D"/>
              </a:solidFill>
              <a:ea typeface="용이고딕-레귤러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1040" y="5088926"/>
            <a:ext cx="2505525" cy="75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02.19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05282" y="4705966"/>
            <a:ext cx="2829305" cy="1551924"/>
            <a:chOff x="0" y="0"/>
            <a:chExt cx="745167" cy="4087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5167" cy="408737"/>
            </a:xfrm>
            <a:custGeom>
              <a:avLst/>
              <a:gdLst/>
              <a:ahLst/>
              <a:cxnLst/>
              <a:rect l="l" t="t" r="r" b="b"/>
              <a:pathLst>
                <a:path w="745167" h="408737">
                  <a:moveTo>
                    <a:pt x="204369" y="0"/>
                  </a:moveTo>
                  <a:lnTo>
                    <a:pt x="540798" y="0"/>
                  </a:lnTo>
                  <a:cubicBezTo>
                    <a:pt x="595000" y="0"/>
                    <a:pt x="646982" y="21532"/>
                    <a:pt x="685309" y="59858"/>
                  </a:cubicBezTo>
                  <a:cubicBezTo>
                    <a:pt x="723635" y="98185"/>
                    <a:pt x="745167" y="150167"/>
                    <a:pt x="745167" y="204369"/>
                  </a:cubicBezTo>
                  <a:lnTo>
                    <a:pt x="745167" y="204369"/>
                  </a:lnTo>
                  <a:cubicBezTo>
                    <a:pt x="745167" y="258571"/>
                    <a:pt x="723635" y="310552"/>
                    <a:pt x="685309" y="348879"/>
                  </a:cubicBezTo>
                  <a:cubicBezTo>
                    <a:pt x="646982" y="387206"/>
                    <a:pt x="595000" y="408737"/>
                    <a:pt x="540798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5BF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45167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11198" y="5088926"/>
            <a:ext cx="2417473" cy="75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02.20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791414" y="4705966"/>
            <a:ext cx="2829305" cy="1551924"/>
            <a:chOff x="0" y="0"/>
            <a:chExt cx="745167" cy="4087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5167" cy="408737"/>
            </a:xfrm>
            <a:custGeom>
              <a:avLst/>
              <a:gdLst/>
              <a:ahLst/>
              <a:cxnLst/>
              <a:rect l="l" t="t" r="r" b="b"/>
              <a:pathLst>
                <a:path w="745167" h="408737">
                  <a:moveTo>
                    <a:pt x="204369" y="0"/>
                  </a:moveTo>
                  <a:lnTo>
                    <a:pt x="540798" y="0"/>
                  </a:lnTo>
                  <a:cubicBezTo>
                    <a:pt x="595000" y="0"/>
                    <a:pt x="646982" y="21532"/>
                    <a:pt x="685309" y="59858"/>
                  </a:cubicBezTo>
                  <a:cubicBezTo>
                    <a:pt x="723635" y="98185"/>
                    <a:pt x="745167" y="150167"/>
                    <a:pt x="745167" y="204369"/>
                  </a:cubicBezTo>
                  <a:lnTo>
                    <a:pt x="745167" y="204369"/>
                  </a:lnTo>
                  <a:cubicBezTo>
                    <a:pt x="745167" y="258571"/>
                    <a:pt x="723635" y="310552"/>
                    <a:pt x="685309" y="348879"/>
                  </a:cubicBezTo>
                  <a:cubicBezTo>
                    <a:pt x="646982" y="387206"/>
                    <a:pt x="595000" y="408737"/>
                    <a:pt x="540798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4CC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45167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049163" y="5088926"/>
            <a:ext cx="2313807" cy="75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02.21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277545" y="4705966"/>
            <a:ext cx="2829305" cy="1551924"/>
            <a:chOff x="0" y="0"/>
            <a:chExt cx="745167" cy="4087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5167" cy="408737"/>
            </a:xfrm>
            <a:custGeom>
              <a:avLst/>
              <a:gdLst/>
              <a:ahLst/>
              <a:cxnLst/>
              <a:rect l="l" t="t" r="r" b="b"/>
              <a:pathLst>
                <a:path w="745167" h="408737">
                  <a:moveTo>
                    <a:pt x="204369" y="0"/>
                  </a:moveTo>
                  <a:lnTo>
                    <a:pt x="540798" y="0"/>
                  </a:lnTo>
                  <a:cubicBezTo>
                    <a:pt x="595000" y="0"/>
                    <a:pt x="646982" y="21532"/>
                    <a:pt x="685309" y="59858"/>
                  </a:cubicBezTo>
                  <a:cubicBezTo>
                    <a:pt x="723635" y="98185"/>
                    <a:pt x="745167" y="150167"/>
                    <a:pt x="745167" y="204369"/>
                  </a:cubicBezTo>
                  <a:lnTo>
                    <a:pt x="745167" y="204369"/>
                  </a:lnTo>
                  <a:cubicBezTo>
                    <a:pt x="745167" y="258571"/>
                    <a:pt x="723635" y="310552"/>
                    <a:pt x="685309" y="348879"/>
                  </a:cubicBezTo>
                  <a:cubicBezTo>
                    <a:pt x="646982" y="387206"/>
                    <a:pt x="595000" y="408737"/>
                    <a:pt x="540798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45167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576760" y="5088926"/>
            <a:ext cx="2230875" cy="75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02.22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3437279" y="5472403"/>
            <a:ext cx="10641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6915307" y="5472403"/>
            <a:ext cx="10641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/>
          <p:cNvSpPr/>
          <p:nvPr/>
        </p:nvSpPr>
        <p:spPr>
          <a:xfrm flipV="1">
            <a:off x="10393335" y="5472403"/>
            <a:ext cx="10641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5088715" y="6662011"/>
            <a:ext cx="2169601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2999" dirty="0" err="1">
                <a:solidFill>
                  <a:srgbClr val="3D3D3D"/>
                </a:solidFill>
                <a:ea typeface="용이고딕-레귤러"/>
              </a:rPr>
              <a:t>발표</a:t>
            </a:r>
            <a:endParaRPr lang="en-US" sz="2999" dirty="0">
              <a:solidFill>
                <a:srgbClr val="3D3D3D"/>
              </a:solidFill>
              <a:ea typeface="용이고딕-레귤러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4758863" y="4705966"/>
            <a:ext cx="2829305" cy="1551924"/>
            <a:chOff x="0" y="0"/>
            <a:chExt cx="745167" cy="4087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45167" cy="408737"/>
            </a:xfrm>
            <a:custGeom>
              <a:avLst/>
              <a:gdLst/>
              <a:ahLst/>
              <a:cxnLst/>
              <a:rect l="l" t="t" r="r" b="b"/>
              <a:pathLst>
                <a:path w="745167" h="408737">
                  <a:moveTo>
                    <a:pt x="204369" y="0"/>
                  </a:moveTo>
                  <a:lnTo>
                    <a:pt x="540798" y="0"/>
                  </a:lnTo>
                  <a:cubicBezTo>
                    <a:pt x="595000" y="0"/>
                    <a:pt x="646982" y="21532"/>
                    <a:pt x="685309" y="59858"/>
                  </a:cubicBezTo>
                  <a:cubicBezTo>
                    <a:pt x="723635" y="98185"/>
                    <a:pt x="745167" y="150167"/>
                    <a:pt x="745167" y="204369"/>
                  </a:cubicBezTo>
                  <a:lnTo>
                    <a:pt x="745167" y="204369"/>
                  </a:lnTo>
                  <a:cubicBezTo>
                    <a:pt x="745167" y="258571"/>
                    <a:pt x="723635" y="310552"/>
                    <a:pt x="685309" y="348879"/>
                  </a:cubicBezTo>
                  <a:cubicBezTo>
                    <a:pt x="646982" y="387206"/>
                    <a:pt x="595000" y="408737"/>
                    <a:pt x="540798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45167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5058078" y="5088926"/>
            <a:ext cx="2230875" cy="75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02.23</a:t>
            </a:r>
          </a:p>
        </p:txBody>
      </p:sp>
      <p:sp>
        <p:nvSpPr>
          <p:cNvPr id="32" name="AutoShape 32"/>
          <p:cNvSpPr/>
          <p:nvPr/>
        </p:nvSpPr>
        <p:spPr>
          <a:xfrm flipV="1">
            <a:off x="13874652" y="5472403"/>
            <a:ext cx="10641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590800" y="1082280"/>
            <a:ext cx="8476693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dirty="0">
                <a:solidFill>
                  <a:srgbClr val="003EA8"/>
                </a:solidFill>
                <a:latin typeface="210 네모진 Bold"/>
              </a:rPr>
              <a:t>E-R 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62300"/>
            <a:ext cx="17330587" cy="5968625"/>
          </a:xfrm>
          <a:prstGeom prst="rect">
            <a:avLst/>
          </a:prstGeom>
        </p:spPr>
      </p:pic>
      <p:sp>
        <p:nvSpPr>
          <p:cNvPr id="5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09800" y="941175"/>
            <a:ext cx="8476693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7000" dirty="0">
                <a:solidFill>
                  <a:srgbClr val="003EA8"/>
                </a:solidFill>
                <a:latin typeface="210 네모진 Bold"/>
              </a:rPr>
              <a:t>SQL Model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700"/>
            <a:ext cx="18288000" cy="6629400"/>
          </a:xfrm>
          <a:prstGeom prst="rect">
            <a:avLst/>
          </a:prstGeom>
        </p:spPr>
      </p:pic>
      <p:sp>
        <p:nvSpPr>
          <p:cNvPr id="6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9091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테이블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3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4"/>
          <a:stretch/>
        </p:blipFill>
        <p:spPr>
          <a:xfrm>
            <a:off x="9448800" y="2050521"/>
            <a:ext cx="6099622" cy="3473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050520"/>
            <a:ext cx="6515100" cy="824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4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211" y="947282"/>
            <a:ext cx="8476693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ko-KR" altLang="en-US" sz="7000" dirty="0" err="1">
                <a:solidFill>
                  <a:srgbClr val="003EA8"/>
                </a:solidFill>
                <a:latin typeface="210 네모진 Bold" panose="020B0600000101010101" charset="-127"/>
                <a:ea typeface="210 네모진 Bold" panose="020B0600000101010101" charset="-127"/>
              </a:rPr>
              <a:t>파일명세서</a:t>
            </a:r>
            <a:endParaRPr lang="en-US" sz="7000" dirty="0">
              <a:solidFill>
                <a:srgbClr val="003EA8"/>
              </a:solidFill>
              <a:latin typeface="210 네모진 Bold" panose="020B0600000101010101" charset="-127"/>
              <a:ea typeface="210 네모진 Bold" panose="020B0600000101010101" charset="-127"/>
            </a:endParaRPr>
          </a:p>
        </p:txBody>
      </p:sp>
      <p:sp>
        <p:nvSpPr>
          <p:cNvPr id="5" name="Freeform 15"/>
          <p:cNvSpPr/>
          <p:nvPr/>
        </p:nvSpPr>
        <p:spPr>
          <a:xfrm rot="5399999">
            <a:off x="1012571" y="-474704"/>
            <a:ext cx="1319738" cy="3730708"/>
          </a:xfrm>
          <a:custGeom>
            <a:avLst/>
            <a:gdLst/>
            <a:ahLst/>
            <a:cxnLst/>
            <a:rect l="l" t="t" r="r" b="b"/>
            <a:pathLst>
              <a:path w="1319738" h="3730708">
                <a:moveTo>
                  <a:pt x="0" y="0"/>
                </a:moveTo>
                <a:lnTo>
                  <a:pt x="1319738" y="0"/>
                </a:lnTo>
                <a:lnTo>
                  <a:pt x="1319738" y="3730708"/>
                </a:lnTo>
                <a:lnTo>
                  <a:pt x="0" y="37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7D72D7-A4F3-96BD-DE16-8874D0F47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30429"/>
              </p:ext>
            </p:extLst>
          </p:nvPr>
        </p:nvGraphicFramePr>
        <p:xfrm>
          <a:off x="381000" y="2335200"/>
          <a:ext cx="4800600" cy="296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93955999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2531703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525207894"/>
                    </a:ext>
                  </a:extLst>
                </a:gridCol>
              </a:tblGrid>
              <a:tr h="9869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Project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webapp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appstore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4447749"/>
                  </a:ext>
                </a:extLst>
              </a:tr>
              <a:tr h="986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layout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3864040"/>
                  </a:ext>
                </a:extLst>
              </a:tr>
              <a:tr h="986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java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</a:rPr>
                        <a:t>appstore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198349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DBE2F79-2EBA-09F3-49A9-BCF6BDD6C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232246"/>
              </p:ext>
            </p:extLst>
          </p:nvPr>
        </p:nvGraphicFramePr>
        <p:xfrm>
          <a:off x="6858000" y="2335200"/>
          <a:ext cx="10839450" cy="75887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3978925827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74474241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789865048"/>
                    </a:ext>
                  </a:extLst>
                </a:gridCol>
              </a:tblGrid>
              <a:tr h="446399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>
                          <a:effectLst/>
                        </a:rPr>
                        <a:t>developer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appProgress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appDeletePro.jsp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640832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appList.jsp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3933992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appRegisterForm.jsp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1815768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appRegisterPro.jsp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9456989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appUpdateForm.jsp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691426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appUpdatePro.jsp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958242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logon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developerDeleterPro.jsp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9824268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developerLoginForm.jsp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0069928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developerLoginPro.jsp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649768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developerLogout.jsp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6205230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developerRegisterForm.jsp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4333415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 dirty="0" err="1">
                          <a:effectLst/>
                          <a:highlight>
                            <a:srgbClr val="B5E6A2"/>
                          </a:highlight>
                        </a:rPr>
                        <a:t>developerRegisterPro.jsp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4593328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developerUpdateForm.jsp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2694885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developerUpdatePro.jsp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575429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orderedAppDev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orderedList.jsp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8934643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  <a:highlight>
                            <a:srgbClr val="B5E6A2"/>
                          </a:highlight>
                        </a:rPr>
                        <a:t>developerMain.jsp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B5E6A2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1218811"/>
                  </a:ext>
                </a:extLst>
              </a:tr>
              <a:tr h="446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u="none" strike="noStrike">
                          <a:effectLst/>
                        </a:rPr>
                        <a:t>images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9744589"/>
                  </a:ext>
                </a:extLst>
              </a:tr>
            </a:tbl>
          </a:graphicData>
        </a:graphic>
      </p:graphicFrame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838139E-025D-B8A7-9DCC-0D3C8481D89D}"/>
              </a:ext>
            </a:extLst>
          </p:cNvPr>
          <p:cNvCxnSpPr>
            <a:cxnSpLocks/>
          </p:cNvCxnSpPr>
          <p:nvPr/>
        </p:nvCxnSpPr>
        <p:spPr>
          <a:xfrm>
            <a:off x="5181600" y="2857500"/>
            <a:ext cx="1676400" cy="6096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556</Words>
  <Application>Microsoft Office PowerPoint</Application>
  <PresentationFormat>사용자 지정</PresentationFormat>
  <Paragraphs>166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210 네모진</vt:lpstr>
      <vt:lpstr>210 네모진 Bold</vt:lpstr>
      <vt:lpstr>Montserrat Classic Bold</vt:lpstr>
      <vt:lpstr>맑은 고딕</vt:lpstr>
      <vt:lpstr>용이고딕-레귤러</vt:lpstr>
      <vt:lpstr>210 네모진 Ultra-Bold</vt:lpstr>
      <vt:lpstr>용이고딕-레귤러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기술 회사 소개 프리젠테이션</dc:title>
  <dc:creator>KB</dc:creator>
  <cp:lastModifiedBy>JONGJUNE LEE</cp:lastModifiedBy>
  <cp:revision>55</cp:revision>
  <dcterms:created xsi:type="dcterms:W3CDTF">2006-08-16T00:00:00Z</dcterms:created>
  <dcterms:modified xsi:type="dcterms:W3CDTF">2024-05-07T01:56:22Z</dcterms:modified>
  <dc:identifier>DAF9SDYZXgc</dc:identifier>
</cp:coreProperties>
</file>